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9" r:id="rId6"/>
    <p:sldId id="270" r:id="rId7"/>
    <p:sldId id="262" r:id="rId8"/>
    <p:sldId id="267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70AD-BA1F-FE49-B11C-E46E3E7EC83E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F8F6-7B5D-1447-B30D-5661A08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*Trig. Trains our brains to problem solve</a:t>
            </a:r>
            <a:r>
              <a:rPr lang="en-US" baseline="0" dirty="0" smtClean="0"/>
              <a:t> while reinforcing basic math.</a:t>
            </a:r>
          </a:p>
          <a:p>
            <a:r>
              <a:rPr lang="en-US" baseline="0" dirty="0" smtClean="0"/>
              <a:t>*Toddlers count innocent math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F8F6-7B5D-1447-B30D-5661A080C6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 &amp; extend previous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F8F6-7B5D-1447-B30D-5661A080C6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1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Fluently add, sub, </a:t>
            </a:r>
            <a:r>
              <a:rPr lang="en-US" dirty="0" err="1" smtClean="0"/>
              <a:t>mult</a:t>
            </a:r>
            <a:r>
              <a:rPr lang="en-US" dirty="0" smtClean="0"/>
              <a:t>. &amp; divide</a:t>
            </a:r>
          </a:p>
          <a:p>
            <a:r>
              <a:rPr lang="en-US" dirty="0" smtClean="0"/>
              <a:t>Sixth</a:t>
            </a:r>
            <a:r>
              <a:rPr lang="en-US" baseline="0" dirty="0" smtClean="0"/>
              <a:t> &amp; seventh strands are the same</a:t>
            </a:r>
          </a:p>
          <a:p>
            <a:r>
              <a:rPr lang="en-US" baseline="0" dirty="0" smtClean="0"/>
              <a:t>Every grade level has number systems &amp;</a:t>
            </a:r>
          </a:p>
          <a:p>
            <a:r>
              <a:rPr lang="en-US" baseline="0" dirty="0" smtClean="0"/>
              <a:t>Geometry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F8F6-7B5D-1447-B30D-5661A080C6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5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jam Videos</a:t>
            </a:r>
          </a:p>
          <a:p>
            <a:r>
              <a:rPr lang="en-US" dirty="0" smtClean="0"/>
              <a:t>Interactive leveled games</a:t>
            </a:r>
          </a:p>
          <a:p>
            <a:r>
              <a:rPr lang="en-US" dirty="0" smtClean="0"/>
              <a:t>IXL passwords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F8F6-7B5D-1447-B30D-5661A080C6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2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*Example: there are 6 people at the table each person</a:t>
            </a:r>
          </a:p>
          <a:p>
            <a:r>
              <a:rPr lang="en-US" dirty="0" smtClean="0"/>
              <a:t>Math a tube</a:t>
            </a:r>
          </a:p>
          <a:p>
            <a:r>
              <a:rPr lang="en-US" dirty="0" smtClean="0"/>
              <a:t>Teacher</a:t>
            </a:r>
            <a:r>
              <a:rPr lang="en-US" baseline="0" dirty="0" smtClean="0"/>
              <a:t> 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F8F6-7B5D-1447-B30D-5661A080C6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87FCD3-4D9B-534A-9BCF-F18154D62F91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705B0D8-8F39-C944-AE91-DA26DBC183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"/>
    </mc:Choice>
    <mc:Fallback xmlns="">
      <p:transition xmlns:p14="http://schemas.microsoft.com/office/powerpoint/2010/main" spd="slow" advClick="0" advTm="6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63013" y="871419"/>
            <a:ext cx="4869208" cy="2574186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J. R. Bolger Middle School</a:t>
            </a:r>
            <a:br>
              <a:rPr lang="en-US" dirty="0" smtClean="0">
                <a:latin typeface="Arial Black"/>
                <a:cs typeface="Arial Black"/>
              </a:rPr>
            </a:br>
            <a:r>
              <a:rPr lang="en-US" dirty="0" smtClean="0">
                <a:latin typeface="Arial Black"/>
                <a:cs typeface="Arial Black"/>
              </a:rPr>
              <a:t>Mathematics Presentation</a:t>
            </a:r>
            <a:br>
              <a:rPr lang="en-US" dirty="0" smtClean="0">
                <a:latin typeface="Arial Black"/>
                <a:cs typeface="Arial Black"/>
              </a:rPr>
            </a:b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6"/>
            <a:ext cx="6511131" cy="32925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December 16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, 2013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33248" y="64425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443" y="3164732"/>
            <a:ext cx="3856377" cy="34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Arial Narrow"/>
                <a:cs typeface="Arial Narrow"/>
              </a:rPr>
              <a:t>Questions </a:t>
            </a:r>
            <a:endParaRPr lang="en-US" sz="4800" b="1" dirty="0">
              <a:latin typeface="Arial Narrow"/>
              <a:cs typeface="Arial Narrow"/>
            </a:endParaRPr>
          </a:p>
        </p:txBody>
      </p:sp>
      <p:pic>
        <p:nvPicPr>
          <p:cNvPr id="4" name="Picture 3" descr="C:\Documents and Settings\Sara\Local Settings\Temporary Internet Files\Content.IE5\ADFHFQ8K\MCj0078622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7753"/>
            <a:ext cx="289950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"/>
    </mc:Choice>
    <mc:Fallback xmlns="">
      <p:transition xmlns:p14="http://schemas.microsoft.com/office/powerpoint/2010/main" spd="slow" advTm="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Why do We need to learn math?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5009"/>
            <a:ext cx="8721467" cy="3978169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0080FF"/>
              </a:solidFill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0080FF"/>
                </a:solidFill>
                <a:latin typeface="Arial Narrow"/>
                <a:cs typeface="Arial Narrow"/>
              </a:rPr>
              <a:t>Math</a:t>
            </a:r>
            <a:r>
              <a:rPr lang="en-US" sz="2400" dirty="0" smtClean="0">
                <a:latin typeface="Arial Narrow"/>
                <a:cs typeface="Arial Narrow"/>
              </a:rPr>
              <a:t> is the only universal language. </a:t>
            </a:r>
            <a:r>
              <a:rPr lang="en-US" sz="2400" dirty="0">
                <a:latin typeface="Arial Narrow"/>
                <a:cs typeface="Arial Narrow"/>
              </a:rPr>
              <a:t>Anywhere you go, you </a:t>
            </a:r>
            <a:r>
              <a:rPr lang="en-US" sz="2400" dirty="0" smtClean="0">
                <a:latin typeface="Arial Narrow"/>
                <a:cs typeface="Arial Narrow"/>
              </a:rPr>
              <a:t>can </a:t>
            </a:r>
            <a:r>
              <a:rPr lang="en-US" sz="2400" dirty="0">
                <a:latin typeface="Arial Narrow"/>
                <a:cs typeface="Arial Narrow"/>
              </a:rPr>
              <a:t>interact with people </a:t>
            </a:r>
            <a:r>
              <a:rPr lang="en-US" sz="2400" dirty="0" smtClean="0">
                <a:latin typeface="Arial Narrow"/>
                <a:cs typeface="Arial Narrow"/>
              </a:rPr>
              <a:t>and </a:t>
            </a:r>
            <a:r>
              <a:rPr lang="en-US" sz="2400" dirty="0">
                <a:latin typeface="Arial Narrow"/>
                <a:cs typeface="Arial Narrow"/>
              </a:rPr>
              <a:t>they can understand you when you speak </a:t>
            </a:r>
            <a:r>
              <a:rPr lang="en-US" sz="2400" dirty="0">
                <a:solidFill>
                  <a:srgbClr val="0080FF"/>
                </a:solidFill>
                <a:latin typeface="Arial Narrow"/>
                <a:cs typeface="Arial Narrow"/>
              </a:rPr>
              <a:t>Math</a:t>
            </a:r>
            <a:r>
              <a:rPr lang="en-US" sz="2400" dirty="0" smtClean="0">
                <a:solidFill>
                  <a:srgbClr val="0080FF"/>
                </a:solidFill>
                <a:latin typeface="Arial Narrow"/>
                <a:cs typeface="Arial Narrow"/>
              </a:rPr>
              <a:t>. </a:t>
            </a:r>
            <a:r>
              <a:rPr lang="en-US" sz="2400" dirty="0" smtClean="0">
                <a:latin typeface="Arial Narrow"/>
                <a:cs typeface="Arial Narrow"/>
              </a:rPr>
              <a:t>Counting is essential everywhere.</a:t>
            </a:r>
          </a:p>
          <a:p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As </a:t>
            </a:r>
            <a:r>
              <a:rPr lang="en-US" sz="2400" dirty="0" smtClean="0">
                <a:solidFill>
                  <a:srgbClr val="3366FF"/>
                </a:solidFill>
                <a:latin typeface="Arial Narrow"/>
                <a:cs typeface="Arial Narrow"/>
              </a:rPr>
              <a:t>math teachers </a:t>
            </a:r>
            <a:r>
              <a:rPr lang="en-US" sz="2400" dirty="0" smtClean="0">
                <a:latin typeface="Arial Narrow"/>
                <a:cs typeface="Arial Narrow"/>
              </a:rPr>
              <a:t>we teach math skills. More importantly we teach their relevance in the world outside our classroom walls. Math is </a:t>
            </a:r>
            <a:r>
              <a:rPr lang="en-US" sz="2400" dirty="0">
                <a:latin typeface="Arial Narrow"/>
                <a:cs typeface="Arial Narrow"/>
              </a:rPr>
              <a:t>n</a:t>
            </a:r>
            <a:r>
              <a:rPr lang="en-US" sz="2400" dirty="0" smtClean="0">
                <a:latin typeface="Arial Narrow"/>
                <a:cs typeface="Arial Narrow"/>
              </a:rPr>
              <a:t>ot just, memorizing facts and reciting  formulas. It’s</a:t>
            </a:r>
            <a:r>
              <a:rPr lang="en-US" sz="3600" dirty="0" smtClean="0">
                <a:latin typeface="Arial Narrow"/>
                <a:cs typeface="Arial Narrow"/>
              </a:rPr>
              <a:t>…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rgbClr val="0080FF"/>
              </a:solidFill>
              <a:latin typeface="Arial Narrow"/>
              <a:cs typeface="Arial Narrow"/>
            </a:endParaRPr>
          </a:p>
          <a:p>
            <a:endParaRPr lang="en-US" sz="2400" dirty="0">
              <a:solidFill>
                <a:srgbClr val="0080FF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278" y="5518834"/>
            <a:ext cx="78196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“Everything can be though of as a math problem.”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 </a:t>
            </a:r>
            <a:r>
              <a:rPr lang="en-US" sz="2000" dirty="0" smtClean="0">
                <a:solidFill>
                  <a:srgbClr val="FFFFFF"/>
                </a:solidFill>
              </a:rPr>
              <a:t> The Math Curse by Jon </a:t>
            </a:r>
            <a:r>
              <a:rPr lang="en-US" sz="2000" dirty="0" err="1" smtClean="0">
                <a:solidFill>
                  <a:srgbClr val="FFFFFF"/>
                </a:solidFill>
              </a:rPr>
              <a:t>Scieszka</a:t>
            </a:r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8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1692" y="365760"/>
            <a:ext cx="3907693" cy="4264855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Calculating time</a:t>
            </a:r>
            <a:endParaRPr lang="en-US" dirty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Ordering </a:t>
            </a:r>
            <a:r>
              <a:rPr lang="en-US" dirty="0">
                <a:latin typeface="Arial Narrow"/>
                <a:cs typeface="Arial Narrow"/>
              </a:rPr>
              <a:t>lunch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Counting change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Planning a budget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Cooking/baking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 Purchasing items</a:t>
            </a:r>
          </a:p>
          <a:p>
            <a:pPr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Playing an instrument/reading music </a:t>
            </a:r>
          </a:p>
          <a:p>
            <a:pPr>
              <a:buFont typeface="Arial"/>
              <a:buChar char="•"/>
            </a:pP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32925" y="385299"/>
            <a:ext cx="4298461" cy="3988942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Arial Narrow"/>
                <a:cs typeface="Arial Narrow"/>
              </a:rPr>
              <a:t>Grades/scores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Arial Narrow"/>
                <a:cs typeface="Arial Narrow"/>
              </a:rPr>
              <a:t>Mortgages/rent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Arial Narrow"/>
                <a:cs typeface="Arial Narrow"/>
              </a:rPr>
              <a:t>Athletes: times, scores,  averages, quarters/innings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Arial Narrow"/>
                <a:cs typeface="Arial Narrow"/>
              </a:rPr>
              <a:t>Video games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latin typeface="Arial Narrow"/>
                <a:cs typeface="Arial Narrow"/>
              </a:rPr>
              <a:t>Calendars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Telling time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Board games(logic)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692" y="5269914"/>
            <a:ext cx="8518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Many jobs and hobbies require a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quick, logical decision making mind.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Math provided the basis to creatively solve problems. </a:t>
            </a:r>
            <a:endParaRPr lang="en-US" sz="28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08" y="365760"/>
            <a:ext cx="957385" cy="1069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1868" y="4338227"/>
            <a:ext cx="37895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Math is everywhere!</a:t>
            </a:r>
            <a:endParaRPr lang="en-US" sz="3200" b="1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535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4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8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7" y="265920"/>
            <a:ext cx="8186615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 Narrow"/>
                <a:cs typeface="Arial Narrow"/>
              </a:rPr>
              <a:t>Core Content State Standards Mathematics</a:t>
            </a:r>
            <a:endParaRPr lang="en-US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307" y="1100628"/>
            <a:ext cx="8342924" cy="37839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07" y="814560"/>
            <a:ext cx="85773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The curriculums for 5</a:t>
            </a:r>
            <a:r>
              <a:rPr lang="en-US" sz="2400" baseline="30000" dirty="0" smtClean="0">
                <a:latin typeface="Arial Narrow"/>
                <a:cs typeface="Arial Narrow"/>
              </a:rPr>
              <a:t>th</a:t>
            </a:r>
            <a:r>
              <a:rPr lang="en-US" sz="2400" dirty="0" smtClean="0">
                <a:latin typeface="Arial Narrow"/>
                <a:cs typeface="Arial Narrow"/>
              </a:rPr>
              <a:t> through 8</a:t>
            </a:r>
            <a:r>
              <a:rPr lang="en-US" sz="2400" baseline="30000" dirty="0" smtClean="0">
                <a:latin typeface="Arial Narrow"/>
                <a:cs typeface="Arial Narrow"/>
              </a:rPr>
              <a:t>th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grades </a:t>
            </a:r>
            <a:r>
              <a:rPr lang="en-US" sz="2400" dirty="0" smtClean="0">
                <a:latin typeface="Arial Narrow"/>
                <a:cs typeface="Arial Narrow"/>
              </a:rPr>
              <a:t>have been aligned to the </a:t>
            </a:r>
            <a:r>
              <a:rPr lang="en-US" sz="2400" dirty="0" smtClean="0">
                <a:latin typeface="Arial Narrow"/>
                <a:cs typeface="Arial Narrow"/>
              </a:rPr>
              <a:t>CCS. </a:t>
            </a:r>
            <a:r>
              <a:rPr lang="en-US" sz="2400" dirty="0" smtClean="0">
                <a:latin typeface="Arial Narrow"/>
                <a:cs typeface="Arial Narrow"/>
              </a:rPr>
              <a:t>Our </a:t>
            </a:r>
            <a:r>
              <a:rPr lang="en-US" sz="2400" dirty="0" smtClean="0">
                <a:latin typeface="Arial Narrow"/>
                <a:cs typeface="Arial Narrow"/>
              </a:rPr>
              <a:t>curriculums are </a:t>
            </a:r>
            <a:r>
              <a:rPr lang="en-US" sz="2400" dirty="0" smtClean="0">
                <a:latin typeface="Arial Narrow"/>
                <a:cs typeface="Arial Narrow"/>
              </a:rPr>
              <a:t>working documents. Each is designed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to ensure that </a:t>
            </a:r>
            <a:r>
              <a:rPr lang="en-US" sz="2400" dirty="0" smtClean="0">
                <a:latin typeface="Arial Narrow"/>
                <a:cs typeface="Arial Narrow"/>
              </a:rPr>
              <a:t>our students will have the </a:t>
            </a:r>
            <a:r>
              <a:rPr lang="en-US" sz="2400" dirty="0" smtClean="0">
                <a:latin typeface="Arial Narrow"/>
                <a:cs typeface="Arial Narrow"/>
              </a:rPr>
              <a:t>the </a:t>
            </a:r>
            <a:r>
              <a:rPr lang="en-US" sz="2400" dirty="0" smtClean="0">
                <a:latin typeface="Arial Narrow"/>
                <a:cs typeface="Arial Narrow"/>
              </a:rPr>
              <a:t>skills </a:t>
            </a:r>
            <a:r>
              <a:rPr lang="en-US" sz="2400" dirty="0" smtClean="0">
                <a:latin typeface="Arial Narrow"/>
                <a:cs typeface="Arial Narrow"/>
              </a:rPr>
              <a:t>&amp; concepts </a:t>
            </a:r>
            <a:r>
              <a:rPr lang="en-US" sz="2400" dirty="0" smtClean="0">
                <a:latin typeface="Arial Narrow"/>
                <a:cs typeface="Arial Narrow"/>
              </a:rPr>
              <a:t>needed for </a:t>
            </a:r>
            <a:r>
              <a:rPr lang="en-US" sz="2400" dirty="0" smtClean="0">
                <a:latin typeface="Arial Narrow"/>
                <a:cs typeface="Arial Narrow"/>
              </a:rPr>
              <a:t>the NJASK/</a:t>
            </a:r>
            <a:r>
              <a:rPr lang="en-US" sz="2400" dirty="0" smtClean="0">
                <a:latin typeface="Arial Narrow"/>
                <a:cs typeface="Arial Narrow"/>
              </a:rPr>
              <a:t>PARCC assessment. While also </a:t>
            </a:r>
            <a:r>
              <a:rPr lang="en-US" sz="2400" dirty="0" smtClean="0">
                <a:latin typeface="Arial Narrow"/>
                <a:cs typeface="Arial Narrow"/>
              </a:rPr>
              <a:t>preparing our students for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the </a:t>
            </a:r>
            <a:r>
              <a:rPr lang="en-US" sz="2400" dirty="0" smtClean="0">
                <a:latin typeface="Arial Narrow"/>
                <a:cs typeface="Arial Narrow"/>
              </a:rPr>
              <a:t>next 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grade </a:t>
            </a:r>
            <a:r>
              <a:rPr lang="en-US" sz="2400" dirty="0" smtClean="0">
                <a:latin typeface="Arial Narrow"/>
                <a:cs typeface="Arial Narrow"/>
              </a:rPr>
              <a:t>level</a:t>
            </a:r>
            <a:r>
              <a:rPr lang="en-US" sz="2400" dirty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and success </a:t>
            </a:r>
            <a:r>
              <a:rPr lang="en-US" sz="2400" dirty="0" smtClean="0">
                <a:latin typeface="Arial Narrow"/>
                <a:cs typeface="Arial Narrow"/>
              </a:rPr>
              <a:t>in the real </a:t>
            </a:r>
            <a:r>
              <a:rPr lang="en-US" sz="2400" dirty="0" smtClean="0">
                <a:latin typeface="Arial Narrow"/>
                <a:cs typeface="Arial Narrow"/>
              </a:rPr>
              <a:t>world.</a:t>
            </a:r>
            <a:endParaRPr lang="en-US" sz="2800" dirty="0" smtClean="0"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0615" y="50213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307" y="2732296"/>
            <a:ext cx="85773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Each grade level </a:t>
            </a:r>
            <a:r>
              <a:rPr lang="en-US" sz="2400" dirty="0" smtClean="0">
                <a:latin typeface="Arial Narrow"/>
                <a:cs typeface="Arial Narrow"/>
              </a:rPr>
              <a:t>concentrates on </a:t>
            </a:r>
            <a:r>
              <a:rPr lang="en-US" sz="2400" dirty="0" smtClean="0">
                <a:latin typeface="Arial Narrow"/>
                <a:cs typeface="Arial Narrow"/>
              </a:rPr>
              <a:t>developing </a:t>
            </a:r>
            <a:r>
              <a:rPr lang="en-US" sz="2400" dirty="0" smtClean="0">
                <a:latin typeface="Arial Narrow"/>
                <a:cs typeface="Arial Narrow"/>
              </a:rPr>
              <a:t>students’ problem </a:t>
            </a:r>
            <a:r>
              <a:rPr lang="en-US" sz="2400" dirty="0" smtClean="0">
                <a:latin typeface="Arial Narrow"/>
                <a:cs typeface="Arial Narrow"/>
              </a:rPr>
              <a:t>solving skills through the use of real world problems. Students are encouraged to: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Explain </a:t>
            </a:r>
            <a:r>
              <a:rPr lang="en-US" sz="2400" dirty="0" smtClean="0">
                <a:latin typeface="Arial Narrow"/>
                <a:cs typeface="Arial Narrow"/>
              </a:rPr>
              <a:t>responses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Use logical </a:t>
            </a:r>
            <a:r>
              <a:rPr lang="en-US" sz="2400" dirty="0" smtClean="0">
                <a:latin typeface="Arial Narrow"/>
                <a:cs typeface="Arial Narrow"/>
              </a:rPr>
              <a:t>reasoning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Relate operations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 Debate/discuss solution steps &amp; ideas</a:t>
            </a:r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65698"/>
          </a:xfrm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Common Core Standards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Skills &amp; Concepts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59" y="1975462"/>
            <a:ext cx="4233629" cy="29247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Fifth Grade:</a:t>
            </a:r>
          </a:p>
          <a:p>
            <a:pPr>
              <a:buFont typeface="Wingdings" charset="2"/>
              <a:buChar char="u"/>
            </a:pPr>
            <a:r>
              <a:rPr lang="en-US" sz="2400" b="0" dirty="0" smtClean="0">
                <a:latin typeface="Arial Narrow"/>
                <a:cs typeface="Arial Narrow"/>
              </a:rPr>
              <a:t>Fractions</a:t>
            </a:r>
          </a:p>
          <a:p>
            <a:pPr>
              <a:buFont typeface="Wingdings" charset="2"/>
              <a:buChar char="u"/>
            </a:pPr>
            <a:r>
              <a:rPr lang="en-US" sz="2400" b="0" dirty="0" smtClean="0">
                <a:latin typeface="Arial Narrow"/>
                <a:cs typeface="Arial Narrow"/>
              </a:rPr>
              <a:t>Number Sense</a:t>
            </a:r>
          </a:p>
          <a:p>
            <a:pPr>
              <a:buFont typeface="Wingdings" charset="2"/>
              <a:buChar char="u"/>
            </a:pPr>
            <a:r>
              <a:rPr lang="en-US" sz="2400" b="0" dirty="0" smtClean="0">
                <a:latin typeface="Arial Narrow"/>
                <a:cs typeface="Arial Narrow"/>
              </a:rPr>
              <a:t>Geometry</a:t>
            </a:r>
          </a:p>
          <a:p>
            <a:pPr>
              <a:buFont typeface="Wingdings" charset="2"/>
              <a:buChar char="u"/>
            </a:pPr>
            <a:r>
              <a:rPr lang="en-US" sz="2400" b="0" dirty="0" smtClean="0">
                <a:latin typeface="Arial Narrow"/>
                <a:cs typeface="Arial Narrow"/>
              </a:rPr>
              <a:t>Operations &amp; Algebraic Thinking</a:t>
            </a:r>
          </a:p>
          <a:p>
            <a:pPr>
              <a:buFont typeface="Wingdings" charset="2"/>
              <a:buChar char="u"/>
            </a:pPr>
            <a:r>
              <a:rPr lang="en-US" sz="2400" b="0" dirty="0" smtClean="0">
                <a:latin typeface="Arial Narrow"/>
                <a:cs typeface="Arial Narrow"/>
              </a:rPr>
              <a:t>Measurement</a:t>
            </a:r>
          </a:p>
          <a:p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6342" y="1975462"/>
            <a:ext cx="4381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Sixth Grade: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 Ratios </a:t>
            </a:r>
            <a:r>
              <a:rPr lang="en-US" sz="2400" dirty="0">
                <a:latin typeface="Arial Narrow"/>
                <a:cs typeface="Arial Narrow"/>
              </a:rPr>
              <a:t>&amp;</a:t>
            </a:r>
            <a:r>
              <a:rPr lang="en-US" sz="2400" dirty="0" smtClean="0">
                <a:latin typeface="Arial Narrow"/>
                <a:cs typeface="Arial Narrow"/>
              </a:rPr>
              <a:t> Proportional Relationships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Number System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Geometry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Statistics &amp; Probability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Expressions &amp; Equations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257" y="1231458"/>
            <a:ext cx="534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Each grade level has 5 main strands</a:t>
            </a:r>
            <a:r>
              <a:rPr lang="en-US" sz="2800" b="1" dirty="0" smtClean="0">
                <a:latin typeface="Arial Narrow"/>
                <a:cs typeface="Arial Narrow"/>
              </a:rPr>
              <a:t>.</a:t>
            </a:r>
            <a:endParaRPr lang="en-US" sz="28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136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34868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Common Core </a:t>
            </a:r>
            <a:r>
              <a:rPr lang="en-US" dirty="0" smtClean="0">
                <a:solidFill>
                  <a:srgbClr val="0000FF"/>
                </a:solidFill>
              </a:rPr>
              <a:t>Standards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Skills &amp;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652" y="1608629"/>
            <a:ext cx="3553655" cy="304152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Seventh Grade:</a:t>
            </a:r>
          </a:p>
          <a:p>
            <a:pPr>
              <a:buFont typeface="Wingdings" charset="2"/>
              <a:buChar char="u"/>
            </a:pPr>
            <a:r>
              <a:rPr lang="en-US" sz="2400" b="0" dirty="0">
                <a:latin typeface="Arial Narrow"/>
                <a:cs typeface="Arial Narrow"/>
              </a:rPr>
              <a:t>Ratios &amp; Proportional Relationships</a:t>
            </a:r>
          </a:p>
          <a:p>
            <a:pPr>
              <a:buFont typeface="Wingdings" charset="2"/>
              <a:buChar char="u"/>
            </a:pPr>
            <a:r>
              <a:rPr lang="en-US" sz="2400" b="0" dirty="0">
                <a:latin typeface="Arial Narrow"/>
                <a:cs typeface="Arial Narrow"/>
              </a:rPr>
              <a:t>Number System</a:t>
            </a:r>
          </a:p>
          <a:p>
            <a:pPr>
              <a:buFont typeface="Wingdings" charset="2"/>
              <a:buChar char="u"/>
            </a:pPr>
            <a:r>
              <a:rPr lang="en-US" sz="2400" b="0" dirty="0">
                <a:latin typeface="Arial Narrow"/>
                <a:cs typeface="Arial Narrow"/>
              </a:rPr>
              <a:t>Geometry</a:t>
            </a:r>
          </a:p>
          <a:p>
            <a:pPr>
              <a:buFont typeface="Wingdings" charset="2"/>
              <a:buChar char="u"/>
            </a:pPr>
            <a:r>
              <a:rPr lang="en-US" sz="2400" b="0" dirty="0">
                <a:latin typeface="Arial Narrow"/>
                <a:cs typeface="Arial Narrow"/>
              </a:rPr>
              <a:t>Statistics &amp; Probability</a:t>
            </a:r>
          </a:p>
          <a:p>
            <a:pPr>
              <a:buFont typeface="Wingdings" charset="2"/>
              <a:buChar char="u"/>
            </a:pPr>
            <a:r>
              <a:rPr lang="en-US" sz="2400" b="0" dirty="0">
                <a:latin typeface="Arial Narrow"/>
                <a:cs typeface="Arial Narrow"/>
              </a:rPr>
              <a:t>Expressions &amp; Equations</a:t>
            </a:r>
          </a:p>
          <a:p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845" y="1608629"/>
            <a:ext cx="4005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Eighth Grade:</a:t>
            </a:r>
          </a:p>
          <a:p>
            <a:pPr marL="342900" indent="-342900"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Number System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Geometry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Statistics &amp; Probability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Expressions &amp; Equations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 Narrow"/>
                <a:cs typeface="Arial Narrow"/>
              </a:rPr>
              <a:t>Functions</a:t>
            </a:r>
          </a:p>
          <a:p>
            <a:endParaRPr lang="en-US" sz="2400" dirty="0" smtClean="0">
              <a:latin typeface="Arial Narrow"/>
              <a:cs typeface="Arial Narrow"/>
            </a:endParaRPr>
          </a:p>
          <a:p>
            <a:pPr marL="342900" indent="-342900">
              <a:buFont typeface="Wingdings" charset="2"/>
              <a:buChar char="u"/>
            </a:pPr>
            <a:endParaRPr lang="en-US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589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759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Differentiated Instruction &amp; 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59" y="1020157"/>
            <a:ext cx="6992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Data is continuously collected &amp; used to better understand our students, guide our lessons, and ensure that we are meeting the needs of each child.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767" y="2283327"/>
            <a:ext cx="4172937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Data may include: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Slate assessments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Benchmarks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Unit assessments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Quizzes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Interactive learning game scores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Group work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7331" y="2462915"/>
            <a:ext cx="31983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Projects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Exit questions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Small group work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One on one </a:t>
            </a:r>
            <a:r>
              <a:rPr lang="en-US" sz="2400" dirty="0" smtClean="0">
                <a:latin typeface="Arial Narrow"/>
                <a:cs typeface="Arial Narrow"/>
              </a:rPr>
              <a:t>interactions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Leveled homework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69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Technology in the Mathematics Class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474" y="1902963"/>
            <a:ext cx="4785285" cy="290023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Narrow"/>
                <a:cs typeface="Arial Narrow"/>
              </a:rPr>
              <a:t>Types of technology: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Arial Narrow"/>
                <a:cs typeface="Arial Narrow"/>
              </a:rPr>
              <a:t> </a:t>
            </a:r>
            <a:r>
              <a:rPr lang="en-US" sz="2400" b="0" dirty="0" smtClean="0">
                <a:latin typeface="Arial Narrow"/>
                <a:cs typeface="Arial Narrow"/>
              </a:rPr>
              <a:t>V</a:t>
            </a:r>
            <a:r>
              <a:rPr lang="en-US" sz="2400" b="0" dirty="0" smtClean="0">
                <a:latin typeface="Arial Narrow"/>
                <a:cs typeface="Arial Narrow"/>
              </a:rPr>
              <a:t>ideos		</a:t>
            </a:r>
            <a:endParaRPr lang="en-US" sz="2400" b="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Arial Narrow"/>
                <a:cs typeface="Arial Narrow"/>
              </a:rPr>
              <a:t>Projection units/</a:t>
            </a:r>
            <a:r>
              <a:rPr lang="en-US" sz="2400" b="0" dirty="0" err="1" smtClean="0">
                <a:latin typeface="Arial Narrow"/>
                <a:cs typeface="Arial Narrow"/>
              </a:rPr>
              <a:t>Elmos</a:t>
            </a:r>
            <a:endParaRPr lang="en-US" sz="2400" b="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b="0" dirty="0" err="1" smtClean="0">
                <a:latin typeface="Arial Narrow"/>
                <a:cs typeface="Arial Narrow"/>
              </a:rPr>
              <a:t>Macbooks</a:t>
            </a:r>
            <a:r>
              <a:rPr lang="en-US" sz="2400" b="0" dirty="0">
                <a:latin typeface="Arial Narrow"/>
                <a:cs typeface="Arial Narrow"/>
              </a:rPr>
              <a:t>/</a:t>
            </a:r>
            <a:r>
              <a:rPr lang="en-US" sz="2400" b="0" dirty="0" smtClean="0">
                <a:latin typeface="Arial Narrow"/>
                <a:cs typeface="Arial Narrow"/>
              </a:rPr>
              <a:t>I Pads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Arial Narrow"/>
                <a:cs typeface="Arial Narrow"/>
              </a:rPr>
              <a:t>Online text books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Arial Narrow"/>
                <a:cs typeface="Arial Narrow"/>
              </a:rPr>
              <a:t>Teacher Web Pages/ </a:t>
            </a:r>
            <a:r>
              <a:rPr lang="en-US" sz="2400" b="0" dirty="0" err="1" smtClean="0">
                <a:latin typeface="Arial Narrow"/>
                <a:cs typeface="Arial Narrow"/>
              </a:rPr>
              <a:t>Porta</a:t>
            </a:r>
            <a:r>
              <a:rPr lang="en-US" sz="2400" b="0" dirty="0" smtClean="0">
                <a:latin typeface="Arial Narrow"/>
                <a:cs typeface="Arial Narrow"/>
              </a:rPr>
              <a:t> Portals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Arial Narrow"/>
                <a:cs typeface="Arial Narrow"/>
              </a:rPr>
              <a:t>Interactive Learning Games</a:t>
            </a:r>
          </a:p>
          <a:p>
            <a:pPr>
              <a:buFont typeface="Arial"/>
              <a:buChar char="•"/>
            </a:pP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49021" y="805256"/>
            <a:ext cx="85032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Narrow"/>
                <a:cs typeface="Arial Narrow"/>
              </a:rPr>
              <a:t>Technology</a:t>
            </a:r>
            <a:r>
              <a:rPr lang="en-US" sz="2400" dirty="0" smtClean="0">
                <a:latin typeface="Arial Narrow"/>
                <a:cs typeface="Arial Narrow"/>
              </a:rPr>
              <a:t> is used frequently to enhance lessons, differentiate instruction, 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provide </a:t>
            </a:r>
            <a:r>
              <a:rPr lang="en-US" sz="2400" dirty="0" smtClean="0">
                <a:latin typeface="Arial Narrow"/>
                <a:cs typeface="Arial Narrow"/>
              </a:rPr>
              <a:t>enrichment and/or </a:t>
            </a:r>
            <a:r>
              <a:rPr lang="en-US" sz="2400" dirty="0" err="1" smtClean="0">
                <a:latin typeface="Arial Narrow"/>
                <a:cs typeface="Arial Narrow"/>
              </a:rPr>
              <a:t>reteaching</a:t>
            </a:r>
            <a:r>
              <a:rPr lang="en-US" sz="2400" dirty="0" smtClean="0">
                <a:latin typeface="Arial Narrow"/>
                <a:cs typeface="Arial Narrow"/>
              </a:rPr>
              <a:t>. Technology </a:t>
            </a:r>
            <a:r>
              <a:rPr lang="en-US" sz="2400" dirty="0" smtClean="0">
                <a:latin typeface="Arial Narrow"/>
                <a:cs typeface="Arial Narrow"/>
              </a:rPr>
              <a:t>allows teachers to</a:t>
            </a:r>
            <a:r>
              <a:rPr lang="en-US" sz="2400" dirty="0" smtClean="0">
                <a:latin typeface="Arial Narrow"/>
                <a:cs typeface="Arial Narrow"/>
              </a:rPr>
              <a:t> foster </a:t>
            </a:r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2400" dirty="0">
                <a:latin typeface="Arial Narrow"/>
                <a:cs typeface="Arial Narrow"/>
              </a:rPr>
              <a:t>a</a:t>
            </a:r>
            <a:r>
              <a:rPr lang="en-US" sz="2400" dirty="0" smtClean="0">
                <a:latin typeface="Arial Narrow"/>
                <a:cs typeface="Arial Narrow"/>
              </a:rPr>
              <a:t>n </a:t>
            </a:r>
            <a:r>
              <a:rPr lang="en-US" sz="2400" dirty="0">
                <a:latin typeface="Arial Narrow"/>
                <a:cs typeface="Arial Narrow"/>
              </a:rPr>
              <a:t>i</a:t>
            </a:r>
            <a:r>
              <a:rPr lang="en-US" sz="2400" dirty="0" smtClean="0">
                <a:latin typeface="Arial Narrow"/>
                <a:cs typeface="Arial Narrow"/>
              </a:rPr>
              <a:t>nteractive, individualized </a:t>
            </a:r>
            <a:r>
              <a:rPr lang="en-US" sz="2400" dirty="0" smtClean="0">
                <a:latin typeface="Arial Narrow"/>
                <a:cs typeface="Arial Narrow"/>
              </a:rPr>
              <a:t>learning plan.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745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What can you do to help your child?</a:t>
            </a:r>
            <a:endParaRPr lang="en-US" sz="32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Talk to your child</a:t>
            </a:r>
            <a:r>
              <a:rPr lang="en-US" sz="2400" dirty="0" smtClean="0">
                <a:latin typeface="Arial Narrow"/>
                <a:cs typeface="Arial Narrow"/>
              </a:rPr>
              <a:t>…</a:t>
            </a:r>
            <a:r>
              <a:rPr lang="en-US" sz="2400" dirty="0">
                <a:latin typeface="Arial Narrow"/>
                <a:cs typeface="Arial Narrow"/>
              </a:rPr>
              <a:t>w</a:t>
            </a:r>
            <a:r>
              <a:rPr lang="en-US" sz="2400" dirty="0" smtClean="0">
                <a:latin typeface="Arial Narrow"/>
                <a:cs typeface="Arial Narrow"/>
              </a:rPr>
              <a:t>hat </a:t>
            </a:r>
            <a:r>
              <a:rPr lang="en-US" sz="2400" dirty="0" smtClean="0">
                <a:latin typeface="Arial Narrow"/>
                <a:cs typeface="Arial Narrow"/>
              </a:rPr>
              <a:t>did you work on in math class today? 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Check </a:t>
            </a:r>
            <a:r>
              <a:rPr lang="en-US" sz="2400" dirty="0" smtClean="0">
                <a:latin typeface="Arial Narrow"/>
                <a:cs typeface="Arial Narrow"/>
              </a:rPr>
              <a:t>to see if your child has </a:t>
            </a:r>
            <a:r>
              <a:rPr lang="en-US" sz="2400" dirty="0" smtClean="0">
                <a:latin typeface="Arial Narrow"/>
                <a:cs typeface="Arial Narrow"/>
              </a:rPr>
              <a:t>homework and/or a review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Go to the Bolger </a:t>
            </a:r>
            <a:r>
              <a:rPr lang="en-US" sz="2400" dirty="0" smtClean="0">
                <a:latin typeface="Arial Narrow"/>
                <a:cs typeface="Arial Narrow"/>
              </a:rPr>
              <a:t>homepage and </a:t>
            </a:r>
            <a:r>
              <a:rPr lang="en-US" sz="2400" dirty="0" smtClean="0">
                <a:latin typeface="Arial Narrow"/>
                <a:cs typeface="Arial Narrow"/>
              </a:rPr>
              <a:t>on click onto a teacher’s web page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Turn everyday tasks </a:t>
            </a:r>
            <a:r>
              <a:rPr lang="en-US" sz="2400" dirty="0" smtClean="0">
                <a:latin typeface="Arial Narrow"/>
                <a:cs typeface="Arial Narrow"/>
              </a:rPr>
              <a:t>into math problems *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Highlight when you are using math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Check your child’s grades on Genesis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Visit </a:t>
            </a:r>
            <a:r>
              <a:rPr lang="en-US" sz="2400" dirty="0" smtClean="0">
                <a:latin typeface="Arial Narrow"/>
                <a:cs typeface="Arial Narrow"/>
              </a:rPr>
              <a:t>interactive</a:t>
            </a:r>
            <a:r>
              <a:rPr lang="en-US" sz="2400" dirty="0" smtClean="0">
                <a:latin typeface="Arial Narrow"/>
                <a:cs typeface="Arial Narrow"/>
              </a:rPr>
              <a:t> websites (parents/guardians &amp; students)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Contact your child’s teacher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065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629</Words>
  <Application>Microsoft Macintosh PowerPoint</Application>
  <PresentationFormat>On-screen Show (4:3)</PresentationFormat>
  <Paragraphs>119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J. R. Bolger Middle School Mathematics Presentation </vt:lpstr>
      <vt:lpstr>Why do We need to learn math?</vt:lpstr>
      <vt:lpstr>PowerPoint Presentation</vt:lpstr>
      <vt:lpstr>Core Content State Standards Mathematics</vt:lpstr>
      <vt:lpstr>  Common Core Standards  Skills &amp; Concepts</vt:lpstr>
      <vt:lpstr> Common Core Standards  Skills &amp; Concepts</vt:lpstr>
      <vt:lpstr>Differentiated Instruction &amp; Data</vt:lpstr>
      <vt:lpstr>Technology in the Mathematics Class</vt:lpstr>
      <vt:lpstr>What can you do to help your child?</vt:lpstr>
      <vt:lpstr>Questions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 R. Bolger Middle School Mathematics Presentation</dc:title>
  <dc:creator>Karrie Johnson</dc:creator>
  <cp:lastModifiedBy>Karrie Johnson</cp:lastModifiedBy>
  <cp:revision>27</cp:revision>
  <dcterms:created xsi:type="dcterms:W3CDTF">2013-12-15T22:23:45Z</dcterms:created>
  <dcterms:modified xsi:type="dcterms:W3CDTF">2013-12-16T05:42:22Z</dcterms:modified>
</cp:coreProperties>
</file>